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26"/>
  </p:notesMasterIdLst>
  <p:handoutMasterIdLst>
    <p:handoutMasterId r:id="rId27"/>
  </p:handoutMasterIdLst>
  <p:sldIdLst>
    <p:sldId id="341" r:id="rId5"/>
    <p:sldId id="300" r:id="rId6"/>
    <p:sldId id="328" r:id="rId7"/>
    <p:sldId id="330" r:id="rId8"/>
    <p:sldId id="342" r:id="rId9"/>
    <p:sldId id="343" r:id="rId10"/>
    <p:sldId id="334" r:id="rId11"/>
    <p:sldId id="335" r:id="rId12"/>
    <p:sldId id="336" r:id="rId13"/>
    <p:sldId id="337" r:id="rId14"/>
    <p:sldId id="338" r:id="rId15"/>
    <p:sldId id="339" r:id="rId16"/>
    <p:sldId id="352" r:id="rId17"/>
    <p:sldId id="349" r:id="rId18"/>
    <p:sldId id="344" r:id="rId19"/>
    <p:sldId id="345" r:id="rId20"/>
    <p:sldId id="353" r:id="rId21"/>
    <p:sldId id="354" r:id="rId22"/>
    <p:sldId id="355" r:id="rId23"/>
    <p:sldId id="347" r:id="rId24"/>
    <p:sldId id="340" r:id="rId25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5000"/>
      </a:spcAft>
      <a:buClr>
        <a:schemeClr val="tx2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5000"/>
      </a:spcAft>
      <a:buClr>
        <a:schemeClr val="tx2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5000"/>
      </a:spcAft>
      <a:buClr>
        <a:schemeClr val="tx2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5000"/>
      </a:spcAft>
      <a:buClr>
        <a:schemeClr val="tx2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5000"/>
      </a:spcAft>
      <a:buClr>
        <a:schemeClr val="tx2"/>
      </a:buClr>
      <a:buSzPct val="8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969696"/>
    <a:srgbClr val="2EABD2"/>
    <a:srgbClr val="0066FF"/>
    <a:srgbClr val="6600FF"/>
    <a:srgbClr val="FFE6B3"/>
    <a:srgbClr val="009900"/>
    <a:srgbClr val="4D7F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91" autoAdjust="0"/>
    <p:restoredTop sz="81742" autoAdjust="0"/>
  </p:normalViewPr>
  <p:slideViewPr>
    <p:cSldViewPr snapToGrid="0">
      <p:cViewPr varScale="1">
        <p:scale>
          <a:sx n="89" d="100"/>
          <a:sy n="89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-1740" y="-96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algn="r"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algn="r"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16E7D4AF-EEB3-45BD-BB99-8EA40BC9A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algn="r"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7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7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algn="r" defTabSz="923925">
              <a:spcAft>
                <a:spcPct val="0"/>
              </a:spcAft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D3115EB8-92A3-4E6D-8E4A-FF7D44539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02ECAA-3868-4CC9-8565-FC04F536D3B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950" tIns="46475" rIns="92950" bIns="46475"/>
          <a:lstStyle/>
          <a:p>
            <a:pPr eaLnBrk="1" hangingPunct="1"/>
            <a:r>
              <a:rPr lang="en-US" smtClean="0"/>
              <a:t>Autodesk Partnering Philosophy</a:t>
            </a:r>
          </a:p>
          <a:p>
            <a:pPr lvl="1" eaLnBrk="1" hangingPunct="1"/>
            <a:r>
              <a:rPr lang="en-US" smtClean="0"/>
              <a:t>Autodesk’s strategy of partnering provides customers with a wealth of choices and solutions to meet their needs with value pricing </a:t>
            </a:r>
          </a:p>
          <a:p>
            <a:pPr lvl="1" eaLnBrk="1" hangingPunct="1"/>
            <a:r>
              <a:rPr lang="en-US" smtClean="0"/>
              <a:t>The Virtual Corporation provides flexibility and freedom</a:t>
            </a:r>
            <a:r>
              <a:rPr lang="en-US" i="1" smtClean="0"/>
              <a:t>.</a:t>
            </a:r>
          </a:p>
        </p:txBody>
      </p:sp>
      <p:sp>
        <p:nvSpPr>
          <p:cNvPr id="2048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98500"/>
            <a:ext cx="4594225" cy="3444875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51053-3151-47C0-8F0A-B44C6B9C2FEC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Audio quality (and recording)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F51C00-8800-4230-89D5-CB815FBBC57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2F36D4-3F09-4515-AB4E-8B79C898146B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326FAB-EB9C-4345-BABD-E980CCD6295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82BD1-2B1C-428E-902C-5298726B4C7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51053-3151-47C0-8F0A-B44C6B9C2FE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D8328D-8360-42D4-85F6-1A035C8B780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D8328D-8360-42D4-85F6-1A035C8B780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D8328D-8360-42D4-85F6-1A035C8B780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235075" y="0"/>
            <a:ext cx="79089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357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fld id="{E9868BC7-B70D-49EF-B71B-C6BC49B52E92}" type="slidenum">
              <a:rPr lang="en-US" sz="900">
                <a:solidFill>
                  <a:srgbClr val="808080"/>
                </a:solidFill>
              </a:rPr>
              <a:pPr eaLnBrk="0" hangingPunct="0"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900">
              <a:solidFill>
                <a:srgbClr val="808080"/>
              </a:solidFill>
            </a:endParaRP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0223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026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113213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Autodesk Presentation Title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81713" y="136525"/>
            <a:ext cx="1919287" cy="6264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5610225" cy="6264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88" y="136525"/>
            <a:ext cx="7681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9088" y="1416050"/>
            <a:ext cx="3763962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5450" y="1416050"/>
            <a:ext cx="3765550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88" y="136525"/>
            <a:ext cx="7681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9088" y="1416050"/>
            <a:ext cx="3763962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35450" y="1416050"/>
            <a:ext cx="3765550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235450" y="3984625"/>
            <a:ext cx="3765550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duct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08970" y="2195349"/>
            <a:ext cx="6514251" cy="1752600"/>
          </a:xfrm>
        </p:spPr>
        <p:txBody>
          <a:bodyPr>
            <a:normAutofit/>
          </a:bodyPr>
          <a:lstStyle>
            <a:lvl1pPr>
              <a:defRPr sz="32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25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3763962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35450" y="1416050"/>
            <a:ext cx="376555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7681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9235" name="Text Box 3"/>
          <p:cNvSpPr txBox="1">
            <a:spLocks noChangeArrowheads="1"/>
          </p:cNvSpPr>
          <p:nvPr/>
        </p:nvSpPr>
        <p:spPr bwMode="auto">
          <a:xfrm>
            <a:off x="6096000" y="65357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900">
                <a:solidFill>
                  <a:srgbClr val="DDDDDD"/>
                </a:solidFill>
              </a:rPr>
              <a:t>© 2005 Autodesk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7681912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9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9088" y="6535738"/>
            <a:ext cx="411321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spcAft>
                <a:spcPct val="0"/>
              </a:spcAft>
              <a:buClrTx/>
              <a:buSzTx/>
              <a:buFontTx/>
              <a:buNone/>
              <a:defRPr sz="90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r>
              <a:rPr lang="en-US"/>
              <a:t>Ideas Realized with ADN</a:t>
            </a:r>
          </a:p>
        </p:txBody>
      </p:sp>
      <p:sp>
        <p:nvSpPr>
          <p:cNvPr id="479238" name="Rectangle 6"/>
          <p:cNvSpPr>
            <a:spLocks noChangeArrowheads="1"/>
          </p:cNvSpPr>
          <p:nvPr/>
        </p:nvSpPr>
        <p:spPr bwMode="auto">
          <a:xfrm>
            <a:off x="4572000" y="65357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fld id="{FB022017-D416-4AEA-9AD1-DC5D6223FD04}" type="slidenum">
              <a:rPr lang="en-US" sz="900">
                <a:solidFill>
                  <a:srgbClr val="808080"/>
                </a:solidFill>
              </a:rPr>
              <a:pPr eaLnBrk="0" hangingPunct="0"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900">
              <a:solidFill>
                <a:srgbClr val="808080"/>
              </a:solidFill>
            </a:endParaRPr>
          </a:p>
        </p:txBody>
      </p:sp>
      <p:pic>
        <p:nvPicPr>
          <p:cNvPr id="2055" name="Picture 7" descr="3a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604250" y="0"/>
            <a:ext cx="53975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3" r:id="rId14"/>
  </p:sldLayoutIdLst>
  <p:transition spd="med">
    <p:fade/>
  </p:transition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"/>
        </a:spcAft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347663" indent="-233363" algn="l" rtl="0" eaLnBrk="0" fontAlgn="base" hangingPunct="0">
        <a:spcBef>
          <a:spcPct val="0"/>
        </a:spcBef>
        <a:spcAft>
          <a:spcPct val="5000"/>
        </a:spcAft>
        <a:buClr>
          <a:srgbClr val="004282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627063" indent="-165100" algn="l" rtl="0" eaLnBrk="0" fontAlgn="base" hangingPunct="0">
        <a:spcBef>
          <a:spcPct val="0"/>
        </a:spcBef>
        <a:spcAft>
          <a:spcPct val="5000"/>
        </a:spcAft>
        <a:buClr>
          <a:schemeClr val="tx1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914400" indent="-173038" algn="l" rtl="0" eaLnBrk="0" fontAlgn="base" hangingPunct="0">
        <a:spcBef>
          <a:spcPct val="0"/>
        </a:spcBef>
        <a:spcAft>
          <a:spcPct val="5000"/>
        </a:spcAft>
        <a:buClr>
          <a:schemeClr val="tx1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1714500" indent="-228600" algn="l" rtl="0" eaLnBrk="0" fontAlgn="base" hangingPunct="0">
        <a:spcBef>
          <a:spcPct val="10000"/>
        </a:spcBef>
        <a:spcAft>
          <a:spcPct val="10000"/>
        </a:spcAft>
        <a:buClr>
          <a:srgbClr val="007DBA"/>
        </a:buClr>
        <a:buSzPct val="80000"/>
        <a:buFont typeface="Wingdings" pitchFamily="2" charset="2"/>
        <a:defRPr sz="2000">
          <a:solidFill>
            <a:schemeClr val="tx1"/>
          </a:solidFill>
          <a:latin typeface="+mn-lt"/>
        </a:defRPr>
      </a:lvl5pPr>
      <a:lvl6pPr marL="2171700" indent="-228600" algn="l" rtl="0" fontAlgn="base">
        <a:spcBef>
          <a:spcPct val="10000"/>
        </a:spcBef>
        <a:spcAft>
          <a:spcPct val="10000"/>
        </a:spcAft>
        <a:buClr>
          <a:srgbClr val="007DBA"/>
        </a:buClr>
        <a:buSzPct val="80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628900" indent="-228600" algn="l" rtl="0" fontAlgn="base">
        <a:spcBef>
          <a:spcPct val="10000"/>
        </a:spcBef>
        <a:spcAft>
          <a:spcPct val="10000"/>
        </a:spcAft>
        <a:buClr>
          <a:srgbClr val="007DBA"/>
        </a:buClr>
        <a:buSzPct val="80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086100" indent="-228600" algn="l" rtl="0" fontAlgn="base">
        <a:spcBef>
          <a:spcPct val="10000"/>
        </a:spcBef>
        <a:spcAft>
          <a:spcPct val="10000"/>
        </a:spcAft>
        <a:buClr>
          <a:srgbClr val="007DBA"/>
        </a:buClr>
        <a:buSzPct val="80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543300" indent="-228600" algn="l" rtl="0" fontAlgn="base">
        <a:spcBef>
          <a:spcPct val="10000"/>
        </a:spcBef>
        <a:spcAft>
          <a:spcPct val="10000"/>
        </a:spcAft>
        <a:buClr>
          <a:srgbClr val="007DBA"/>
        </a:buClr>
        <a:buSzPct val="80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09613" y="2195513"/>
            <a:ext cx="6513512" cy="1752600"/>
          </a:xfrm>
        </p:spPr>
        <p:txBody>
          <a:bodyPr/>
          <a:lstStyle/>
          <a:p>
            <a:pPr marL="0" indent="0" eaLnBrk="1" hangingPunct="1"/>
            <a:endParaRPr lang="en-US" smtClean="0"/>
          </a:p>
        </p:txBody>
      </p:sp>
      <p:pic>
        <p:nvPicPr>
          <p:cNvPr id="5123" name="Picture 5" descr="Grid_Corporat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7" descr="PowerPointMBScree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31750" y="2317750"/>
            <a:ext cx="701833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000">
                <a:solidFill>
                  <a:schemeClr val="bg1"/>
                </a:solidFill>
                <a:latin typeface="KievitLight" pitchFamily="34" charset="0"/>
              </a:rPr>
              <a:t>Ideas Realized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34938" y="3240088"/>
            <a:ext cx="6072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KievitLight" pitchFamily="34" charset="0"/>
              </a:rPr>
              <a:t>with the Autodesk Developer Network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187325" y="3824288"/>
            <a:ext cx="4040188" cy="5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KievitLight" pitchFamily="34" charset="0"/>
              </a:rPr>
              <a:t>Cyrille Fauvel</a:t>
            </a:r>
          </a:p>
          <a:p>
            <a:r>
              <a:rPr lang="en-US" sz="1600" b="1" dirty="0" smtClean="0">
                <a:solidFill>
                  <a:schemeClr val="bg1"/>
                </a:solidFill>
                <a:latin typeface="KievitLight" pitchFamily="34" charset="0"/>
              </a:rPr>
              <a:t>ADN</a:t>
            </a:r>
            <a:endParaRPr lang="en-US" sz="1600" b="1" dirty="0">
              <a:solidFill>
                <a:schemeClr val="bg1"/>
              </a:solidFill>
              <a:latin typeface="KievitLight" pitchFamily="34" charset="0"/>
            </a:endParaRPr>
          </a:p>
        </p:txBody>
      </p:sp>
    </p:spTree>
  </p:cSld>
  <p:clrMapOvr>
    <a:masterClrMapping/>
  </p:clrMapOvr>
  <p:transition spd="slow" advClick="0" advTm="25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953" name="Group 153"/>
          <p:cNvGraphicFramePr>
            <a:graphicFrameLocks noGrp="1"/>
          </p:cNvGraphicFramePr>
          <p:nvPr/>
        </p:nvGraphicFramePr>
        <p:xfrm>
          <a:off x="749300" y="1241425"/>
          <a:ext cx="7632700" cy="4678680"/>
        </p:xfrm>
        <a:graphic>
          <a:graphicData uri="http://schemas.openxmlformats.org/drawingml/2006/table">
            <a:tbl>
              <a:tblPr/>
              <a:tblGrid>
                <a:gridCol w="1411288"/>
                <a:gridCol w="782637"/>
                <a:gridCol w="914400"/>
                <a:gridCol w="771525"/>
                <a:gridCol w="3752850"/>
              </a:tblGrid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ADN</a:t>
                      </a:r>
                      <a:b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Membership Level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Pricing*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Euros in EMEA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US$ in rest of world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(pricing varies in Japan and China)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Benefits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user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to 5 users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or more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ADN Standard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1,350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2,250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3,750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Access to almost all Autodesk software and SDKs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Technical assistance with 72-hr response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Product direction through conferences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Exposure on autodesk.com and promotional opportunities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ADN Professional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2,250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3,250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5,550</a:t>
                      </a: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the above, plus: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Technical assistance with 24-hr response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hours of telephone consulting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to 3 API classes (1 user=1 API class, 2 to 5 users=2 API classes,   </a:t>
                      </a: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6 or more users=3 API classes)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Advertising (Promo Box) on autodesk.com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4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ADN Premier Partner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25,000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marR="0" lvl="0" indent="-117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the above, plus: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One onsite API training class** or 10 attendees at regular API classes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Strategic Technology  Briefing at your location**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days onsite software development consulting on the Autodesk technology of your choice  (including software design direction/advice, coding, and debugging through Autodesk source code)**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Crash reporting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7475" marR="0" lvl="0" indent="-1174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    **Includes all Autodesk travel and living expenses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6" name="Rectangle 2"/>
          <p:cNvSpPr>
            <a:spLocks noGrp="1" noChangeArrowheads="1"/>
          </p:cNvSpPr>
          <p:nvPr/>
        </p:nvSpPr>
        <p:spPr bwMode="auto">
          <a:xfrm>
            <a:off x="227013" y="246063"/>
            <a:ext cx="7772400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What is the cost?</a:t>
            </a:r>
          </a:p>
        </p:txBody>
      </p:sp>
      <p:sp>
        <p:nvSpPr>
          <p:cNvPr id="15397" name="Rectangle 4"/>
          <p:cNvSpPr>
            <a:spLocks noChangeArrowheads="1"/>
          </p:cNvSpPr>
          <p:nvPr/>
        </p:nvSpPr>
        <p:spPr bwMode="auto">
          <a:xfrm>
            <a:off x="0" y="42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398" name="Rectangle 121"/>
          <p:cNvSpPr>
            <a:spLocks noChangeArrowheads="1"/>
          </p:cNvSpPr>
          <p:nvPr/>
        </p:nvSpPr>
        <p:spPr bwMode="auto">
          <a:xfrm>
            <a:off x="0" y="6159500"/>
            <a:ext cx="227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Aft>
                <a:spcPct val="0"/>
              </a:spcAft>
              <a:buClrTx/>
              <a:buSzTx/>
              <a:buFontTx/>
              <a:buNone/>
            </a:pPr>
            <a:r>
              <a:rPr lang="en-US" sz="1200">
                <a:solidFill>
                  <a:srgbClr val="000080"/>
                </a:solidFill>
                <a:cs typeface="Arial" charset="0"/>
              </a:rPr>
              <a:t> </a:t>
            </a:r>
            <a:endParaRPr lang="en-US"/>
          </a:p>
        </p:txBody>
      </p:sp>
      <p:sp>
        <p:nvSpPr>
          <p:cNvPr id="15399" name="Text Box 142"/>
          <p:cNvSpPr txBox="1">
            <a:spLocks noChangeArrowheads="1"/>
          </p:cNvSpPr>
          <p:nvPr/>
        </p:nvSpPr>
        <p:spPr bwMode="auto">
          <a:xfrm>
            <a:off x="5737225" y="6096000"/>
            <a:ext cx="23987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2">
              <a:buClr>
                <a:schemeClr val="tx1"/>
              </a:buClr>
            </a:pPr>
            <a:r>
              <a:rPr lang="en-US" sz="1200"/>
              <a:t>* Per calendar year</a:t>
            </a:r>
          </a:p>
        </p:txBody>
      </p:sp>
      <p:sp>
        <p:nvSpPr>
          <p:cNvPr id="1540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/>
        </p:nvSpPr>
        <p:spPr bwMode="auto">
          <a:xfrm>
            <a:off x="234950" y="265113"/>
            <a:ext cx="77724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ADN means ...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79450" y="1363663"/>
            <a:ext cx="7529513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/>
              <a:t>Access to the latest Autodesk design technologies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/>
              <a:t>Access to expert support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/>
              <a:t>Access to expert software development training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/>
              <a:t>Access to expert personalized consulting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/>
              <a:t>Access to Autodesk Sales Channels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/>
              <a:t>Access to Autodesk Customers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sz="2200"/>
          </a:p>
          <a:p>
            <a:pPr marL="342900" indent="-342900" algn="ctr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200"/>
              <a:t>Providing you the technical and business support</a:t>
            </a:r>
          </a:p>
          <a:p>
            <a:pPr marL="342900" indent="-342900" algn="ctr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200"/>
              <a:t>you need to succeed!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/>
        </p:nvSpPr>
        <p:spPr bwMode="auto">
          <a:xfrm>
            <a:off x="220663" y="288925"/>
            <a:ext cx="7772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Global ADN Contacts</a:t>
            </a:r>
          </a:p>
        </p:txBody>
      </p:sp>
      <p:pic>
        <p:nvPicPr>
          <p:cNvPr id="17411" name="Picture 8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24241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3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31559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8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388778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8321" name="Group 113"/>
          <p:cNvGraphicFramePr>
            <a:graphicFrameLocks noGrp="1"/>
          </p:cNvGraphicFramePr>
          <p:nvPr/>
        </p:nvGraphicFramePr>
        <p:xfrm>
          <a:off x="631825" y="2220913"/>
          <a:ext cx="7210002" cy="3500479"/>
        </p:xfrm>
        <a:graphic>
          <a:graphicData uri="http://schemas.openxmlformats.org/drawingml/2006/table">
            <a:tbl>
              <a:tblPr/>
              <a:tblGrid>
                <a:gridCol w="2403334"/>
                <a:gridCol w="2403334"/>
                <a:gridCol w="2403334"/>
              </a:tblGrid>
              <a:tr h="465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Telephone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Americas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Melrose.Ross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@autodesk.com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+1-415-507-5517 (USA)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Asia/Pacific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Jim.Quanci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@autodesk.com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+1-415-507-5510 (USA)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Europe, Middle East, Africa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Karl.Osti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@autodesk.com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+49 89 54769-383 (Germany)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6" name="TextBox 8"/>
          <p:cNvSpPr txBox="1">
            <a:spLocks noChangeArrowheads="1"/>
          </p:cNvSpPr>
          <p:nvPr/>
        </p:nvSpPr>
        <p:spPr bwMode="auto">
          <a:xfrm>
            <a:off x="581025" y="1139825"/>
            <a:ext cx="733266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ADN Sparks Program Manager: </a:t>
            </a:r>
          </a:p>
          <a:p>
            <a:r>
              <a:rPr lang="en-US" sz="2000"/>
              <a:t>	Craig Dean, craig.dean@autodesk.com</a:t>
            </a:r>
          </a:p>
        </p:txBody>
      </p:sp>
      <p:sp>
        <p:nvSpPr>
          <p:cNvPr id="174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/>
        </p:nvSpPr>
        <p:spPr bwMode="auto">
          <a:xfrm>
            <a:off x="220663" y="288925"/>
            <a:ext cx="7772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Training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7411" name="Picture 8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24241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3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31559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8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388778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6" name="TextBox 8"/>
          <p:cNvSpPr txBox="1">
            <a:spLocks noChangeArrowheads="1"/>
          </p:cNvSpPr>
          <p:nvPr/>
        </p:nvSpPr>
        <p:spPr bwMode="auto">
          <a:xfrm>
            <a:off x="581025" y="1139825"/>
            <a:ext cx="7332663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Trainer: </a:t>
            </a:r>
            <a:endParaRPr lang="en-US" sz="2000" b="1" dirty="0"/>
          </a:p>
          <a:p>
            <a:r>
              <a:rPr lang="en-US" sz="2000" dirty="0"/>
              <a:t>	</a:t>
            </a:r>
            <a:r>
              <a:rPr lang="en-US" sz="2000" dirty="0" smtClean="0"/>
              <a:t>Stephen Taylor, stephen.taylor@autodesk.com</a:t>
            </a:r>
            <a:endParaRPr lang="en-US" sz="2000" dirty="0" smtClean="0"/>
          </a:p>
          <a:p>
            <a:r>
              <a:rPr lang="en-US" sz="2000" b="1" dirty="0" smtClean="0"/>
              <a:t>Assisted by:</a:t>
            </a:r>
          </a:p>
          <a:p>
            <a:r>
              <a:rPr lang="en-US" sz="2000" dirty="0" smtClean="0"/>
              <a:t>	Cyrille Fauvel, cyrille.fauvel@autodesk.com</a:t>
            </a:r>
            <a:endParaRPr lang="en-US" sz="2000" dirty="0"/>
          </a:p>
        </p:txBody>
      </p:sp>
      <p:sp>
        <p:nvSpPr>
          <p:cNvPr id="174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654767" y="2835905"/>
            <a:ext cx="73326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 smtClean="0"/>
              <a:t>3ds Max </a:t>
            </a:r>
            <a:r>
              <a:rPr lang="en-US" sz="3600" dirty="0" smtClean="0"/>
              <a:t>API Introduction</a:t>
            </a:r>
            <a:endParaRPr lang="en-US" sz="3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777670" y="3666716"/>
            <a:ext cx="7332663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Training delivered online during an hour for 10 days in a row,</a:t>
            </a:r>
            <a:endParaRPr lang="en-US" sz="2000" b="1" dirty="0"/>
          </a:p>
          <a:p>
            <a:r>
              <a:rPr lang="en-US" sz="2000" dirty="0"/>
              <a:t>	</a:t>
            </a:r>
            <a:endParaRPr lang="en-US" sz="2000" dirty="0" smtClean="0"/>
          </a:p>
          <a:p>
            <a:r>
              <a:rPr lang="en-US" sz="2000" b="1" dirty="0" smtClean="0"/>
              <a:t>Labs, exercises, sample studies are executed offline and reviewed at the beginning of the next day session,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Questions are asked online using the </a:t>
            </a:r>
            <a:r>
              <a:rPr lang="en-US" sz="2000" b="1" dirty="0" smtClean="0"/>
              <a:t>LiveMeeting Q&amp;A </a:t>
            </a:r>
            <a:r>
              <a:rPr lang="en-US" sz="2000" b="1" dirty="0" smtClean="0"/>
              <a:t>tools and offline using email for the time of the training,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/>
        </p:nvSpPr>
        <p:spPr bwMode="auto">
          <a:xfrm>
            <a:off x="220663" y="288925"/>
            <a:ext cx="7772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Training day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7411" name="Picture 8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24241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3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31559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8" descr="cle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3288" y="388778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8321" name="Group 113"/>
          <p:cNvGraphicFramePr>
            <a:graphicFrameLocks noGrp="1"/>
          </p:cNvGraphicFramePr>
          <p:nvPr/>
        </p:nvGraphicFramePr>
        <p:xfrm>
          <a:off x="545691" y="2713702"/>
          <a:ext cx="7222395" cy="3535105"/>
        </p:xfrm>
        <a:graphic>
          <a:graphicData uri="http://schemas.openxmlformats.org/drawingml/2006/table">
            <a:tbl>
              <a:tblPr/>
              <a:tblGrid>
                <a:gridCol w="2407465"/>
                <a:gridCol w="2407465"/>
                <a:gridCol w="2407465"/>
              </a:tblGrid>
              <a:tr h="494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Format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Delivered online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1 hour per day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days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LiveMeeting and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phone/audio broadcast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Recorded,</a:t>
                      </a:r>
                      <a:b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download available later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few minutes after the online session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avi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file via FTP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Material (slides, samples, …)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1 hour after the session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LiveMeeting handout or FTP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6" name="TextBox 8"/>
          <p:cNvSpPr txBox="1">
            <a:spLocks noChangeArrowheads="1"/>
          </p:cNvSpPr>
          <p:nvPr/>
        </p:nvSpPr>
        <p:spPr bwMode="auto">
          <a:xfrm>
            <a:off x="581025" y="1139825"/>
            <a:ext cx="7332663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 smtClean="0"/>
              <a:t>Trainer: </a:t>
            </a:r>
            <a:endParaRPr lang="en-US" sz="2000" b="1" dirty="0"/>
          </a:p>
          <a:p>
            <a:r>
              <a:rPr lang="en-US" sz="2000" dirty="0"/>
              <a:t>	</a:t>
            </a:r>
            <a:r>
              <a:rPr lang="en-US" sz="2000" dirty="0" smtClean="0"/>
              <a:t> Stephen Taylor, stephen.taylor@autodesk.com</a:t>
            </a:r>
            <a:endParaRPr lang="en-US" sz="2000" dirty="0" smtClean="0"/>
          </a:p>
          <a:p>
            <a:r>
              <a:rPr lang="en-US" sz="2000" b="1" dirty="0" smtClean="0"/>
              <a:t>Assisted by:</a:t>
            </a:r>
          </a:p>
          <a:p>
            <a:r>
              <a:rPr lang="en-US" sz="2000" dirty="0" smtClean="0"/>
              <a:t>	Cyrille Fauvel, cyrille.fauvel@autodesk.com</a:t>
            </a:r>
            <a:endParaRPr lang="en-US" sz="2000" dirty="0"/>
          </a:p>
        </p:txBody>
      </p:sp>
      <p:sp>
        <p:nvSpPr>
          <p:cNvPr id="1743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Ideas Realized with ADN</a:t>
            </a:r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08" y="169550"/>
            <a:ext cx="8324403" cy="627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4230" y="609040"/>
            <a:ext cx="25146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own Arrow 8"/>
          <p:cNvSpPr/>
          <p:nvPr/>
        </p:nvSpPr>
        <p:spPr bwMode="auto">
          <a:xfrm flipV="1">
            <a:off x="7530354" y="613186"/>
            <a:ext cx="322728" cy="53788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9109" y="1523440"/>
            <a:ext cx="25146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08" y="169550"/>
            <a:ext cx="8324403" cy="627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Ideas Realized with ADN</a:t>
            </a:r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6156" y="632908"/>
            <a:ext cx="5181600" cy="4029075"/>
          </a:xfrm>
          <a:prstGeom prst="rect">
            <a:avLst/>
          </a:prstGeom>
          <a:noFill/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08" y="169550"/>
            <a:ext cx="8324403" cy="627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Ideas Realized with ADN</a:t>
            </a:r>
            <a:endParaRPr lang="en-US"/>
          </a:p>
        </p:txBody>
      </p:sp>
      <p:sp>
        <p:nvSpPr>
          <p:cNvPr id="8" name="Down Arrow 7"/>
          <p:cNvSpPr/>
          <p:nvPr/>
        </p:nvSpPr>
        <p:spPr bwMode="auto">
          <a:xfrm rot="10800000">
            <a:off x="5566410" y="1085850"/>
            <a:ext cx="571500" cy="582930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 flipH="1">
            <a:off x="6544011" y="611841"/>
            <a:ext cx="377190" cy="1143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861" y="1738481"/>
            <a:ext cx="59817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08" y="169550"/>
            <a:ext cx="8324403" cy="627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Ideas Realized with ADN</a:t>
            </a:r>
            <a:endParaRPr lang="en-US"/>
          </a:p>
        </p:txBody>
      </p:sp>
      <p:sp>
        <p:nvSpPr>
          <p:cNvPr id="8" name="Down Arrow 7"/>
          <p:cNvSpPr/>
          <p:nvPr/>
        </p:nvSpPr>
        <p:spPr bwMode="auto">
          <a:xfrm rot="10800000">
            <a:off x="5566410" y="1085850"/>
            <a:ext cx="571500" cy="582930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 flipH="1">
            <a:off x="6726891" y="611841"/>
            <a:ext cx="377190" cy="11430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3119" y="1734895"/>
            <a:ext cx="40005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08" y="169550"/>
            <a:ext cx="8324403" cy="627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Ideas Realized with ADN</a:t>
            </a:r>
            <a:endParaRPr lang="en-US"/>
          </a:p>
        </p:txBody>
      </p:sp>
      <p:sp>
        <p:nvSpPr>
          <p:cNvPr id="8" name="Down Arrow 7"/>
          <p:cNvSpPr/>
          <p:nvPr/>
        </p:nvSpPr>
        <p:spPr bwMode="auto">
          <a:xfrm rot="10800000">
            <a:off x="5566410" y="1085850"/>
            <a:ext cx="571500" cy="582930"/>
          </a:xfrm>
          <a:prstGeom prst="down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 flipH="1" flipV="1">
            <a:off x="6734285" y="5174428"/>
            <a:ext cx="294491" cy="100987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117475" marR="0" indent="-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5467" y="2388590"/>
            <a:ext cx="25146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2313" y="1279525"/>
            <a:ext cx="7239000" cy="3433763"/>
          </a:xfrm>
          <a:noFill/>
        </p:spPr>
        <p:txBody>
          <a:bodyPr lIns="92075" tIns="46038" rIns="92075" bIns="46038"/>
          <a:lstStyle/>
          <a:p>
            <a:pPr marL="0" indent="0" eaLnBrk="1" hangingPunct="1">
              <a:lnSpc>
                <a:spcPct val="110000"/>
              </a:lnSpc>
            </a:pPr>
            <a:r>
              <a:rPr lang="en-US" b="0" i="1" smtClean="0"/>
              <a:t>Customer needs vary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2200" smtClean="0"/>
              <a:t>"Off-the-shelf" or custom solution?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2200" smtClean="0"/>
              <a:t>General or specialized need?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2200" smtClean="0"/>
              <a:t>Industry Standard or leading edge technology? 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2200" smtClean="0"/>
              <a:t>Cost-sensitive or feature sensitive?</a:t>
            </a:r>
          </a:p>
          <a:p>
            <a:pPr lvl="1" eaLnBrk="1" hangingPunct="1">
              <a:buClr>
                <a:schemeClr val="tx2"/>
              </a:buClr>
            </a:pPr>
            <a:r>
              <a:rPr lang="en-US" sz="2200" smtClean="0"/>
              <a:t>Global or regional requirements?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Autodesk Philosophy</a:t>
            </a:r>
          </a:p>
        </p:txBody>
      </p:sp>
      <p:pic>
        <p:nvPicPr>
          <p:cNvPr id="6149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3663" y="4078288"/>
            <a:ext cx="3084512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8463" y="4695825"/>
            <a:ext cx="312578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/>
        </p:nvSpPr>
        <p:spPr bwMode="auto">
          <a:xfrm>
            <a:off x="234950" y="265113"/>
            <a:ext cx="77724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first, some housekeeping…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79450" y="1363663"/>
            <a:ext cx="7529513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 dirty="0" smtClean="0"/>
              <a:t>*6 to mute your telephone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 dirty="0" smtClean="0"/>
              <a:t>*6 to </a:t>
            </a:r>
            <a:r>
              <a:rPr lang="en-US" sz="2200" dirty="0" err="1" smtClean="0"/>
              <a:t>unmute</a:t>
            </a:r>
            <a:r>
              <a:rPr lang="en-US" sz="2200" dirty="0" smtClean="0"/>
              <a:t> your telephone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r>
              <a:rPr lang="en-US" sz="2200" dirty="0" smtClean="0"/>
              <a:t>feel free to ask questions at any time via the Q&amp;A tool,</a:t>
            </a:r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sz="2200" dirty="0"/>
          </a:p>
          <a:p>
            <a:pPr marL="342900" indent="-342900" algn="ctr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200" dirty="0"/>
              <a:t>Providing you the technical and business support</a:t>
            </a:r>
          </a:p>
          <a:p>
            <a:pPr marL="342900" indent="-342900" algn="ctr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200" dirty="0"/>
              <a:t>you need to succeed!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285750" y="1970088"/>
            <a:ext cx="8062913" cy="2051050"/>
          </a:xfrm>
        </p:spPr>
        <p:txBody>
          <a:bodyPr/>
          <a:lstStyle/>
          <a:p>
            <a:pPr algn="ctr" eaLnBrk="1" hangingPunct="1"/>
            <a:r>
              <a:rPr lang="en-US" b="1" smtClean="0"/>
              <a:t>Questions &amp; Answers</a:t>
            </a:r>
            <a:br>
              <a:rPr lang="en-US" b="1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www.autodesk.com/joinadn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M&amp;E ADN Sparks program today.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2788" y="1301750"/>
            <a:ext cx="7788275" cy="4449763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r>
              <a:rPr lang="en-US" sz="2200" dirty="0"/>
              <a:t>Over 475 M&amp;E ADN Sparks members today worldwide.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-US" sz="2200" dirty="0"/>
              <a:t>Members in the following categories:</a:t>
            </a:r>
          </a:p>
          <a:p>
            <a:pPr>
              <a:defRPr/>
            </a:pPr>
            <a:endParaRPr lang="en-US" sz="2200" dirty="0"/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200" dirty="0"/>
              <a:t>Commercial plug-in developers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200" dirty="0"/>
              <a:t>Corporate (customer sites)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200" dirty="0"/>
              <a:t>Authors and Publishers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200" dirty="0"/>
              <a:t>Hardware partners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200" dirty="0"/>
              <a:t>Consultants </a:t>
            </a:r>
          </a:p>
          <a:p>
            <a:pPr marL="225425" indent="-225425">
              <a:buFont typeface="Wingdings" pitchFamily="2" charset="2"/>
              <a:buChar char="§"/>
              <a:defRPr/>
            </a:pPr>
            <a:r>
              <a:rPr lang="en-US" sz="2200" dirty="0"/>
              <a:t>Universities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  <p:pic>
        <p:nvPicPr>
          <p:cNvPr id="7172" name="Picture 4" descr="C:\Documents and Settings\deanc\Local Settings\Temp\Adsk_AuthrzDev\raster_GIF\Adsk_AuthrzDev_M_R_Cl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413" y="5565775"/>
            <a:ext cx="16144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C:\Documents and Settings\deanc\Local Settings\Temp\Adsk_AuthrzPub\raster_format\Adsk_AuthrzPub_M_R_Cl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5213" y="5567363"/>
            <a:ext cx="13525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5" descr="C:\Documents and Settings\deanc\Local Settings\Temp\Adsk_AuthrzAuthor\raster_GIF\Adsk_AuthrzAuthor_M_R_Cl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1388" y="5575300"/>
            <a:ext cx="1547812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19088" y="176213"/>
            <a:ext cx="8062912" cy="103981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Products Offered within ADN Sparks Program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703263" y="1389063"/>
            <a:ext cx="8062912" cy="5754687"/>
          </a:xfrm>
        </p:spPr>
        <p:txBody>
          <a:bodyPr/>
          <a:lstStyle/>
          <a:p>
            <a:pPr marL="0" indent="0" eaLnBrk="1" hangingPunct="1"/>
            <a:r>
              <a:rPr lang="en-US" b="0" i="1" smtClean="0"/>
              <a:t>Market leading tools for commercial plug-in product and </a:t>
            </a:r>
          </a:p>
          <a:p>
            <a:pPr marL="0" indent="0" eaLnBrk="1" hangingPunct="1"/>
            <a:r>
              <a:rPr lang="en-US" b="0" i="1" smtClean="0"/>
              <a:t>pipeline development in film, television and games.</a:t>
            </a:r>
          </a:p>
          <a:p>
            <a:pPr marL="0" indent="0" eaLnBrk="1" hangingPunct="1"/>
            <a:endParaRPr lang="en-US" sz="2000" smtClean="0"/>
          </a:p>
          <a:p>
            <a:pPr marL="0" indent="0" eaLnBrk="1" hangingPunct="1"/>
            <a:endParaRPr lang="en-US" sz="2000" b="0" smtClean="0"/>
          </a:p>
          <a:p>
            <a:pPr marL="0" indent="0" eaLnBrk="1" hangingPunct="1"/>
            <a:r>
              <a:rPr lang="en-US" sz="2000" b="0" smtClean="0"/>
              <a:t>Autodesk 3ds Max and 3ds Max Design</a:t>
            </a:r>
          </a:p>
          <a:p>
            <a:pPr marL="0" indent="0" eaLnBrk="1" hangingPunct="1"/>
            <a:r>
              <a:rPr lang="en-US" sz="2000" b="0" smtClean="0"/>
              <a:t>Autodesk Maya</a:t>
            </a:r>
          </a:p>
          <a:p>
            <a:pPr marL="0" indent="0" eaLnBrk="1" hangingPunct="1"/>
            <a:r>
              <a:rPr lang="en-US" sz="2000" b="0" smtClean="0"/>
              <a:t>Autodesk MotionBuilder</a:t>
            </a:r>
          </a:p>
          <a:p>
            <a:pPr marL="0" indent="0" eaLnBrk="1" hangingPunct="1"/>
            <a:r>
              <a:rPr lang="en-US" sz="2000" b="0" smtClean="0"/>
              <a:t>Autodesk Softimage</a:t>
            </a:r>
          </a:p>
          <a:p>
            <a:pPr marL="0" indent="0" eaLnBrk="1" hangingPunct="1"/>
            <a:r>
              <a:rPr lang="en-US" sz="2000" b="0" smtClean="0"/>
              <a:t>Autodesk Fire, Flame, Flint, Inferno, Smoke</a:t>
            </a:r>
          </a:p>
          <a:p>
            <a:pPr marL="0" indent="0" eaLnBrk="1" hangingPunct="1"/>
            <a:r>
              <a:rPr lang="en-US" sz="2000" b="0" smtClean="0"/>
              <a:t>Autodesk Toxik</a:t>
            </a:r>
          </a:p>
          <a:p>
            <a:pPr marL="0" indent="0" eaLnBrk="1" hangingPunct="1"/>
            <a:r>
              <a:rPr lang="en-US" sz="2000" b="0" smtClean="0"/>
              <a:t>Autodesk FBX SDK</a:t>
            </a:r>
          </a:p>
          <a:p>
            <a:pPr marL="0" indent="0" eaLnBrk="1" hangingPunct="1"/>
            <a:r>
              <a:rPr lang="en-US" sz="2000" b="0" smtClean="0"/>
              <a:t>Autodesk Wiretap SDK</a:t>
            </a:r>
          </a:p>
          <a:p>
            <a:pPr marL="0" indent="0" eaLnBrk="1" hangingPunct="1"/>
            <a:r>
              <a:rPr lang="en-US" sz="2000" b="0" smtClean="0"/>
              <a:t>Autodesk Burn</a:t>
            </a:r>
          </a:p>
          <a:p>
            <a:pPr marL="0" indent="0" eaLnBrk="1" hangingPunct="1"/>
            <a:r>
              <a:rPr lang="en-US" sz="2000" b="0" smtClean="0"/>
              <a:t>Autodesk MudBox – Coming Soon</a:t>
            </a:r>
          </a:p>
        </p:txBody>
      </p:sp>
      <p:pic>
        <p:nvPicPr>
          <p:cNvPr id="8196" name="Picture 2" descr="C:\Documents and Settings\deanc\Desktop\3dsMa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2400" y="2289175"/>
            <a:ext cx="1724025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 descr="C:\Documents and Settings\deanc\Desktop\M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750" y="3103563"/>
            <a:ext cx="1717675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 descr="C:\Documents and Settings\deanc\Desktop\Motionbuild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8275" y="3917950"/>
            <a:ext cx="17192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5" descr="C:\Documents and Settings\deanc\Desktop\Toxi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8275" y="4732338"/>
            <a:ext cx="1719263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6" descr="C:\Documents and Settings\deanc\Desktop\Mudbo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27800" y="5546725"/>
            <a:ext cx="171926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ADN Devtech Global Support Team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712788" y="1355725"/>
            <a:ext cx="7232650" cy="5119688"/>
          </a:xfrm>
        </p:spPr>
        <p:txBody>
          <a:bodyPr/>
          <a:lstStyle/>
          <a:p>
            <a:r>
              <a:rPr lang="en-US" b="0" i="1" dirty="0" smtClean="0"/>
              <a:t>Professional  high quality API support team</a:t>
            </a:r>
          </a:p>
          <a:p>
            <a:endParaRPr lang="en-US" dirty="0" smtClean="0"/>
          </a:p>
          <a:p>
            <a:r>
              <a:rPr lang="en-US" b="0" dirty="0" smtClean="0"/>
              <a:t>Cyrille Fauvel  - </a:t>
            </a:r>
            <a:r>
              <a:rPr lang="en-US" b="0" dirty="0" err="1" smtClean="0"/>
              <a:t>DevTech</a:t>
            </a:r>
            <a:r>
              <a:rPr lang="en-US" b="0" dirty="0" smtClean="0"/>
              <a:t> </a:t>
            </a:r>
            <a:r>
              <a:rPr lang="en-US" b="0" dirty="0" smtClean="0"/>
              <a:t>manager, </a:t>
            </a:r>
            <a:r>
              <a:rPr lang="en-US" b="0" dirty="0" smtClean="0"/>
              <a:t>France</a:t>
            </a:r>
          </a:p>
          <a:p>
            <a:endParaRPr lang="en-US" b="0" dirty="0" smtClean="0"/>
          </a:p>
          <a:p>
            <a:r>
              <a:rPr lang="en-US" b="0" dirty="0" smtClean="0"/>
              <a:t>Akira Kudo –Tokyo, Japan</a:t>
            </a:r>
          </a:p>
          <a:p>
            <a:endParaRPr lang="en-US" b="0" dirty="0" smtClean="0"/>
          </a:p>
          <a:p>
            <a:r>
              <a:rPr lang="en-US" b="0" dirty="0" smtClean="0"/>
              <a:t>Naiqi Weng  - Toronto, Canada</a:t>
            </a:r>
          </a:p>
          <a:p>
            <a:endParaRPr lang="en-US" b="0" dirty="0" smtClean="0"/>
          </a:p>
          <a:p>
            <a:r>
              <a:rPr lang="en-US" b="0" dirty="0" smtClean="0"/>
              <a:t>Kristine Middlemiss –Toronto, Canada</a:t>
            </a:r>
          </a:p>
          <a:p>
            <a:endParaRPr lang="en-US" b="0" dirty="0" smtClean="0"/>
          </a:p>
          <a:p>
            <a:r>
              <a:rPr lang="en-US" b="0" dirty="0" smtClean="0"/>
              <a:t>Stephen Taylor  - Montreal, Canada</a:t>
            </a:r>
          </a:p>
          <a:p>
            <a:endParaRPr lang="en-US" dirty="0" smtClean="0"/>
          </a:p>
        </p:txBody>
      </p:sp>
      <p:pic>
        <p:nvPicPr>
          <p:cNvPr id="9221" name="Picture 4" descr="Kristin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9044" y="3871606"/>
            <a:ext cx="880330" cy="118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C:\Documents and Settings\deanc\Desktop\Naiq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1878" y="2901438"/>
            <a:ext cx="977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" descr="C:\Documents and Settings\deanc\Desktop\Aki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4955" y="2447465"/>
            <a:ext cx="8286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  <p:sp>
        <p:nvSpPr>
          <p:cNvPr id="9225" name="Footer Placeholder 3"/>
          <p:cNvSpPr txBox="1">
            <a:spLocks/>
          </p:cNvSpPr>
          <p:nvPr/>
        </p:nvSpPr>
        <p:spPr bwMode="auto">
          <a:xfrm>
            <a:off x="471488" y="6688138"/>
            <a:ext cx="411321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</a:pPr>
            <a:r>
              <a:rPr lang="en-US" sz="900">
                <a:solidFill>
                  <a:srgbClr val="808080"/>
                </a:solidFill>
              </a:rPr>
              <a:t>Ideas Realized with ADN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5523" y="4338791"/>
            <a:ext cx="996479" cy="144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73167" y="1548579"/>
            <a:ext cx="985507" cy="114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Building Partnerships with ADN Sparks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911350" y="1416050"/>
            <a:ext cx="6470650" cy="5108575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0" smtClean="0"/>
              <a:t>Autodesk Media and Entertainment software products enjoy large market share.</a:t>
            </a:r>
          </a:p>
          <a:p>
            <a:pPr>
              <a:buFont typeface="Wingdings" pitchFamily="2" charset="2"/>
              <a:buChar char="§"/>
            </a:pPr>
            <a:r>
              <a:rPr lang="en-US" b="0" smtClean="0"/>
              <a:t>Our customers are the largest in the global film, games and television markets.</a:t>
            </a:r>
          </a:p>
          <a:p>
            <a:pPr>
              <a:buFont typeface="Wingdings" pitchFamily="2" charset="2"/>
              <a:buChar char="§"/>
            </a:pPr>
            <a:r>
              <a:rPr lang="en-US" b="0" smtClean="0"/>
              <a:t>Complex pipelines require specialized solutions which partners create.</a:t>
            </a:r>
          </a:p>
          <a:p>
            <a:pPr>
              <a:buFont typeface="Wingdings" pitchFamily="2" charset="2"/>
              <a:buChar char="§"/>
            </a:pPr>
            <a:r>
              <a:rPr lang="en-US" b="0" smtClean="0"/>
              <a:t>Partnership between Autodesk products and plug-ins creates good business and satisfied customers.</a:t>
            </a:r>
          </a:p>
        </p:txBody>
      </p:sp>
      <p:pic>
        <p:nvPicPr>
          <p:cNvPr id="10244" name="Picture 8" descr="C:\Documents and Settings\quancij\Local Settings\Temporary Internet Files\Content.IE5\GC89T0XH\MPj04225290000[1].jpg"/>
          <p:cNvPicPr>
            <a:picLocks noChangeAspect="1" noChangeArrowheads="1"/>
          </p:cNvPicPr>
          <p:nvPr/>
        </p:nvPicPr>
        <p:blipFill>
          <a:blip r:embed="rId2"/>
          <a:srcRect b="17578"/>
          <a:stretch>
            <a:fillRect/>
          </a:stretch>
        </p:blipFill>
        <p:spPr bwMode="auto">
          <a:xfrm>
            <a:off x="6292850" y="4654550"/>
            <a:ext cx="19462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2" descr="C:\Documents and Settings\deanc\Local Settings\Temp\3dsMax09_Compat_Logo_Final2\3dsMax09_Compat_logo_rg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0825"/>
            <a:ext cx="17716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3" descr="C:\Documents and Settings\deanc\Local Settings\Temp\Maya09_Compat_Logo_Final\Maya09_Compat_logo_rg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73500"/>
            <a:ext cx="17716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2"/>
          <p:cNvGrpSpPr>
            <a:grpSpLocks/>
          </p:cNvGrpSpPr>
          <p:nvPr/>
        </p:nvGrpSpPr>
        <p:grpSpPr bwMode="auto">
          <a:xfrm>
            <a:off x="6608763" y="5168900"/>
            <a:ext cx="1809750" cy="1647825"/>
            <a:chOff x="1986" y="2745"/>
            <a:chExt cx="1589" cy="1411"/>
          </a:xfrm>
        </p:grpSpPr>
        <p:pic>
          <p:nvPicPr>
            <p:cNvPr id="12295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86" y="2745"/>
              <a:ext cx="1589" cy="1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6" name="Rectangle 10"/>
            <p:cNvSpPr>
              <a:spLocks noChangeArrowheads="1"/>
            </p:cNvSpPr>
            <p:nvPr/>
          </p:nvSpPr>
          <p:spPr bwMode="auto">
            <a:xfrm>
              <a:off x="2724" y="3021"/>
              <a:ext cx="105" cy="328"/>
            </a:xfrm>
            <a:prstGeom prst="rect">
              <a:avLst/>
            </a:prstGeom>
            <a:solidFill>
              <a:srgbClr val="F5F5F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Rectangle 11"/>
            <p:cNvSpPr>
              <a:spLocks noChangeArrowheads="1"/>
            </p:cNvSpPr>
            <p:nvPr/>
          </p:nvSpPr>
          <p:spPr bwMode="auto">
            <a:xfrm>
              <a:off x="2724" y="2922"/>
              <a:ext cx="59" cy="101"/>
            </a:xfrm>
            <a:prstGeom prst="rect">
              <a:avLst/>
            </a:prstGeom>
            <a:solidFill>
              <a:srgbClr val="F5F5F5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3263" y="1323975"/>
            <a:ext cx="7450137" cy="4468813"/>
          </a:xfrm>
        </p:spPr>
        <p:txBody>
          <a:bodyPr lIns="92075" tIns="46038" rIns="92075" bIns="46038"/>
          <a:lstStyle/>
          <a:p>
            <a:pPr marL="0" indent="0" eaLnBrk="1" hangingPunct="1"/>
            <a:r>
              <a:rPr lang="en-US" smtClean="0"/>
              <a:t>Standard Membership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smtClean="0"/>
              <a:t>Virtually all Autodesk software tools and products – including beta releases - downloadable at any time from the ADN extranet and MyFeedback.com</a:t>
            </a:r>
          </a:p>
          <a:p>
            <a:pPr lvl="2" eaLnBrk="1" hangingPunct="1"/>
            <a:r>
              <a:rPr lang="en-US" smtClean="0"/>
              <a:t>Unlimited API technical support, accessed via the ADN extranet (response within 3 working days)</a:t>
            </a:r>
          </a:p>
          <a:p>
            <a:pPr lvl="2" eaLnBrk="1" hangingPunct="1"/>
            <a:r>
              <a:rPr lang="en-US" smtClean="0"/>
              <a:t>Thousands of solutions (FAQ’s), white papers, and numerous source code samples readily available</a:t>
            </a:r>
          </a:p>
          <a:p>
            <a:pPr lvl="2" eaLnBrk="1" hangingPunct="1"/>
            <a:r>
              <a:rPr lang="en-US" b="1" smtClean="0">
                <a:solidFill>
                  <a:schemeClr val="accent2"/>
                </a:solidFill>
              </a:rPr>
              <a:t>FREE</a:t>
            </a:r>
            <a:r>
              <a:rPr lang="en-US" smtClean="0"/>
              <a:t> Autodesk Developer Days and API Technical Training classes held at Autodesk global offices.</a:t>
            </a:r>
          </a:p>
          <a:p>
            <a:pPr marL="0" indent="0" eaLnBrk="1" hangingPunct="1"/>
            <a:endParaRPr lang="en-US" smtClean="0"/>
          </a:p>
        </p:txBody>
      </p:sp>
      <p:sp>
        <p:nvSpPr>
          <p:cNvPr id="12292" name="Rectangle 13"/>
          <p:cNvSpPr>
            <a:spLocks noChangeArrowheads="1"/>
          </p:cNvSpPr>
          <p:nvPr/>
        </p:nvSpPr>
        <p:spPr bwMode="auto">
          <a:xfrm rot="1751849">
            <a:off x="6999288" y="5800725"/>
            <a:ext cx="477837" cy="460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Rectangle 15"/>
          <p:cNvSpPr>
            <a:spLocks noGrp="1" noChangeArrowheads="1"/>
          </p:cNvSpPr>
          <p:nvPr/>
        </p:nvSpPr>
        <p:spPr bwMode="auto">
          <a:xfrm>
            <a:off x="206375" y="255588"/>
            <a:ext cx="7772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ADN Standard Level Member Benefits</a:t>
            </a:r>
          </a:p>
        </p:txBody>
      </p:sp>
      <p:sp>
        <p:nvSpPr>
          <p:cNvPr id="122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6"/>
          <p:cNvGrpSpPr>
            <a:grpSpLocks/>
          </p:cNvGrpSpPr>
          <p:nvPr/>
        </p:nvGrpSpPr>
        <p:grpSpPr bwMode="auto">
          <a:xfrm>
            <a:off x="6619875" y="5240338"/>
            <a:ext cx="1778000" cy="1576387"/>
            <a:chOff x="1986" y="2745"/>
            <a:chExt cx="1589" cy="1411"/>
          </a:xfrm>
        </p:grpSpPr>
        <p:pic>
          <p:nvPicPr>
            <p:cNvPr id="13319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86" y="2745"/>
              <a:ext cx="1589" cy="1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Rectangle 18"/>
            <p:cNvSpPr>
              <a:spLocks noChangeArrowheads="1"/>
            </p:cNvSpPr>
            <p:nvPr/>
          </p:nvSpPr>
          <p:spPr bwMode="auto">
            <a:xfrm>
              <a:off x="2724" y="3021"/>
              <a:ext cx="105" cy="328"/>
            </a:xfrm>
            <a:prstGeom prst="rect">
              <a:avLst/>
            </a:prstGeom>
            <a:solidFill>
              <a:srgbClr val="F5F5F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1" name="Rectangle 19"/>
            <p:cNvSpPr>
              <a:spLocks noChangeArrowheads="1"/>
            </p:cNvSpPr>
            <p:nvPr/>
          </p:nvSpPr>
          <p:spPr bwMode="auto">
            <a:xfrm>
              <a:off x="2724" y="2922"/>
              <a:ext cx="59" cy="101"/>
            </a:xfrm>
            <a:prstGeom prst="rect">
              <a:avLst/>
            </a:prstGeom>
            <a:solidFill>
              <a:srgbClr val="F5F5F5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8500" y="1341438"/>
            <a:ext cx="7450138" cy="4468812"/>
          </a:xfrm>
        </p:spPr>
        <p:txBody>
          <a:bodyPr lIns="92075" tIns="46038" rIns="92075" bIns="46038"/>
          <a:lstStyle/>
          <a:p>
            <a:pPr marL="0" indent="0" eaLnBrk="1" hangingPunct="1"/>
            <a:r>
              <a:rPr lang="en-US" smtClean="0"/>
              <a:t>Professional Membership</a:t>
            </a:r>
          </a:p>
          <a:p>
            <a:pPr marL="0" indent="0" eaLnBrk="1" hangingPunct="1"/>
            <a:endParaRPr lang="en-US" sz="1200" b="0" i="1" smtClean="0"/>
          </a:p>
          <a:p>
            <a:pPr marL="0" indent="0" eaLnBrk="1" hangingPunct="1"/>
            <a:r>
              <a:rPr lang="en-US" sz="1800" b="0" i="1" smtClean="0"/>
              <a:t>For professional developers with </a:t>
            </a:r>
            <a:r>
              <a:rPr lang="en-US" sz="1800" b="0" i="1" smtClean="0">
                <a:solidFill>
                  <a:schemeClr val="accent2"/>
                </a:solidFill>
              </a:rPr>
              <a:t>time-critical </a:t>
            </a:r>
            <a:r>
              <a:rPr lang="en-US" sz="1800" b="0" i="1" smtClean="0"/>
              <a:t>demands</a:t>
            </a:r>
          </a:p>
          <a:p>
            <a:pPr marL="0" indent="0" eaLnBrk="1" hangingPunct="1"/>
            <a:endParaRPr lang="en-US" sz="900" b="0" i="1" smtClean="0"/>
          </a:p>
          <a:p>
            <a:pPr marL="796925" lvl="2" indent="-334963" eaLnBrk="1" hangingPunct="1"/>
            <a:r>
              <a:rPr lang="en-US" smtClean="0"/>
              <a:t>All services included in a Standard Membership</a:t>
            </a:r>
          </a:p>
          <a:p>
            <a:pPr marL="796925" lvl="2" indent="-334963" eaLnBrk="1" hangingPunct="1">
              <a:buFont typeface="Wingdings" pitchFamily="2" charset="2"/>
              <a:buNone/>
            </a:pPr>
            <a:endParaRPr lang="en-US" sz="1400" smtClean="0"/>
          </a:p>
          <a:p>
            <a:pPr marL="796925" lvl="2" indent="-334963"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Plus</a:t>
            </a:r>
          </a:p>
          <a:p>
            <a:pPr marL="796925" lvl="2" indent="-334963" eaLnBrk="1" hangingPunct="1"/>
            <a:r>
              <a:rPr lang="en-US" smtClean="0"/>
              <a:t>Response to technical support queries </a:t>
            </a:r>
            <a:r>
              <a:rPr lang="en-US" b="1" smtClean="0">
                <a:solidFill>
                  <a:schemeClr val="accent2"/>
                </a:solidFill>
              </a:rPr>
              <a:t>within 1 work day</a:t>
            </a:r>
            <a:r>
              <a:rPr lang="en-US" smtClean="0">
                <a:solidFill>
                  <a:schemeClr val="accent2"/>
                </a:solidFill>
              </a:rPr>
              <a:t> </a:t>
            </a:r>
          </a:p>
          <a:p>
            <a:pPr marL="796925" lvl="2" indent="-334963" eaLnBrk="1" hangingPunct="1"/>
            <a:r>
              <a:rPr lang="en-US" b="1" smtClean="0">
                <a:solidFill>
                  <a:schemeClr val="accent2"/>
                </a:solidFill>
              </a:rPr>
              <a:t>FREE</a:t>
            </a:r>
            <a:r>
              <a:rPr lang="en-US" smtClean="0">
                <a:solidFill>
                  <a:srgbClr val="0066FF"/>
                </a:solidFill>
              </a:rPr>
              <a:t> </a:t>
            </a:r>
            <a:r>
              <a:rPr lang="en-US" smtClean="0"/>
              <a:t>API training – 1, 2 or 3 classes (depending on number of users) per calendar year</a:t>
            </a:r>
          </a:p>
          <a:p>
            <a:pPr marL="796925" lvl="2" indent="-334963" eaLnBrk="1" hangingPunct="1"/>
            <a:r>
              <a:rPr lang="en-US" b="1" smtClean="0">
                <a:solidFill>
                  <a:schemeClr val="accent2"/>
                </a:solidFill>
              </a:rPr>
              <a:t>8 hours telephone consulting</a:t>
            </a:r>
            <a:r>
              <a:rPr lang="en-US" smtClean="0">
                <a:solidFill>
                  <a:schemeClr val="accent2"/>
                </a:solidFill>
              </a:rPr>
              <a:t> </a:t>
            </a:r>
            <a:r>
              <a:rPr lang="en-US" smtClean="0"/>
              <a:t>per calendar year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/>
        </p:nvSpPr>
        <p:spPr bwMode="auto">
          <a:xfrm>
            <a:off x="206375" y="255588"/>
            <a:ext cx="7772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ADN Professional Level Member Benefits</a:t>
            </a:r>
          </a:p>
        </p:txBody>
      </p:sp>
      <p:sp>
        <p:nvSpPr>
          <p:cNvPr id="13317" name="Rectangle 15"/>
          <p:cNvSpPr>
            <a:spLocks noChangeArrowheads="1"/>
          </p:cNvSpPr>
          <p:nvPr/>
        </p:nvSpPr>
        <p:spPr bwMode="auto">
          <a:xfrm rot="5967740">
            <a:off x="7388225" y="5678488"/>
            <a:ext cx="430213" cy="460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4"/>
          <p:cNvGrpSpPr>
            <a:grpSpLocks/>
          </p:cNvGrpSpPr>
          <p:nvPr/>
        </p:nvGrpSpPr>
        <p:grpSpPr bwMode="auto">
          <a:xfrm>
            <a:off x="6619875" y="5218113"/>
            <a:ext cx="1789113" cy="1577975"/>
            <a:chOff x="1986" y="2745"/>
            <a:chExt cx="1589" cy="1411"/>
          </a:xfrm>
        </p:grpSpPr>
        <p:pic>
          <p:nvPicPr>
            <p:cNvPr id="14344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86" y="2745"/>
              <a:ext cx="1589" cy="1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Rectangle 16"/>
            <p:cNvSpPr>
              <a:spLocks noChangeArrowheads="1"/>
            </p:cNvSpPr>
            <p:nvPr/>
          </p:nvSpPr>
          <p:spPr bwMode="auto">
            <a:xfrm>
              <a:off x="2724" y="3021"/>
              <a:ext cx="105" cy="328"/>
            </a:xfrm>
            <a:prstGeom prst="rect">
              <a:avLst/>
            </a:prstGeom>
            <a:solidFill>
              <a:srgbClr val="F5F5F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6" name="Rectangle 17"/>
            <p:cNvSpPr>
              <a:spLocks noChangeArrowheads="1"/>
            </p:cNvSpPr>
            <p:nvPr/>
          </p:nvSpPr>
          <p:spPr bwMode="auto">
            <a:xfrm>
              <a:off x="2724" y="2922"/>
              <a:ext cx="59" cy="101"/>
            </a:xfrm>
            <a:prstGeom prst="rect">
              <a:avLst/>
            </a:prstGeom>
            <a:solidFill>
              <a:srgbClr val="F5F5F5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92150" y="1343025"/>
            <a:ext cx="8534400" cy="4468813"/>
          </a:xfrm>
        </p:spPr>
        <p:txBody>
          <a:bodyPr lIns="92075" tIns="46038" rIns="92075" bIns="46038"/>
          <a:lstStyle/>
          <a:p>
            <a:pPr marL="0" indent="0" eaLnBrk="1" hangingPunct="1"/>
            <a:r>
              <a:rPr lang="en-US" smtClean="0"/>
              <a:t>Premier Partner Membership</a:t>
            </a:r>
            <a:br>
              <a:rPr lang="en-US" smtClean="0"/>
            </a:br>
            <a:endParaRPr lang="en-US" sz="1200" smtClean="0"/>
          </a:p>
          <a:p>
            <a:pPr marL="0" indent="0" eaLnBrk="1" hangingPunct="1"/>
            <a:r>
              <a:rPr lang="en-US" sz="1800" b="0" i="1" smtClean="0"/>
              <a:t>For when you need to</a:t>
            </a:r>
            <a:r>
              <a:rPr lang="en-US" sz="1800" b="0" i="1" smtClean="0">
                <a:solidFill>
                  <a:srgbClr val="0066FF"/>
                </a:solidFill>
              </a:rPr>
              <a:t> </a:t>
            </a:r>
            <a:r>
              <a:rPr lang="en-US" sz="1800" b="0" i="1" smtClean="0">
                <a:solidFill>
                  <a:schemeClr val="accent2"/>
                </a:solidFill>
              </a:rPr>
              <a:t>get up to full speed ... quickly!</a:t>
            </a:r>
          </a:p>
          <a:p>
            <a:pPr marL="0" indent="0" eaLnBrk="1" hangingPunct="1"/>
            <a:endParaRPr lang="en-US" sz="1000" b="0" i="1" smtClean="0">
              <a:solidFill>
                <a:srgbClr val="0066FF"/>
              </a:solidFill>
            </a:endParaRPr>
          </a:p>
          <a:p>
            <a:pPr marL="796925" lvl="2" indent="-334963" eaLnBrk="1" hangingPunct="1"/>
            <a:r>
              <a:rPr lang="en-US" smtClean="0"/>
              <a:t>Everything included in a Professional Membership</a:t>
            </a:r>
            <a:br>
              <a:rPr lang="en-US" smtClean="0"/>
            </a:br>
            <a:endParaRPr lang="en-US" sz="1000" smtClean="0"/>
          </a:p>
          <a:p>
            <a:pPr marL="796925" lvl="2" indent="-334963"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Plus</a:t>
            </a:r>
          </a:p>
          <a:p>
            <a:pPr marL="796925" lvl="2" indent="-334963" eaLnBrk="1" hangingPunct="1"/>
            <a:r>
              <a:rPr lang="en-US" smtClean="0"/>
              <a:t>One </a:t>
            </a:r>
            <a:r>
              <a:rPr lang="en-US" smtClean="0">
                <a:solidFill>
                  <a:schemeClr val="accent2"/>
                </a:solidFill>
              </a:rPr>
              <a:t>week </a:t>
            </a:r>
            <a:r>
              <a:rPr lang="en-US" b="1" smtClean="0">
                <a:solidFill>
                  <a:schemeClr val="accent2"/>
                </a:solidFill>
              </a:rPr>
              <a:t>onsite consulting</a:t>
            </a:r>
            <a:r>
              <a:rPr lang="en-US" smtClean="0">
                <a:solidFill>
                  <a:schemeClr val="accent2"/>
                </a:solidFill>
              </a:rPr>
              <a:t> </a:t>
            </a:r>
            <a:r>
              <a:rPr lang="en-US" smtClean="0"/>
              <a:t>per calendar year</a:t>
            </a:r>
          </a:p>
          <a:p>
            <a:pPr marL="796925" lvl="2" indent="-334963" eaLnBrk="1" hangingPunct="1"/>
            <a:r>
              <a:rPr lang="en-US" smtClean="0"/>
              <a:t>Onsite </a:t>
            </a:r>
            <a:r>
              <a:rPr lang="en-US" b="1" smtClean="0">
                <a:solidFill>
                  <a:schemeClr val="accent2"/>
                </a:solidFill>
              </a:rPr>
              <a:t>Autodesk strategy briefing</a:t>
            </a:r>
          </a:p>
          <a:p>
            <a:pPr marL="796925" lvl="2" indent="-334963" eaLnBrk="1" hangingPunct="1"/>
            <a:r>
              <a:rPr lang="en-US" smtClean="0"/>
              <a:t>Onsite API training for up to one week - </a:t>
            </a:r>
            <a:r>
              <a:rPr lang="en-US" b="1" u="sng" smtClean="0">
                <a:solidFill>
                  <a:schemeClr val="accent2"/>
                </a:solidFill>
              </a:rPr>
              <a:t>or</a:t>
            </a:r>
            <a:r>
              <a:rPr lang="en-US" smtClean="0"/>
              <a:t>-</a:t>
            </a:r>
            <a:r>
              <a:rPr lang="en-US" u="sng" smtClean="0"/>
              <a:t/>
            </a:r>
            <a:br>
              <a:rPr lang="en-US" u="sng" smtClean="0"/>
            </a:br>
            <a:r>
              <a:rPr lang="en-US" smtClean="0"/>
              <a:t>10 attendees at any of several API training class at Autodesk sites </a:t>
            </a:r>
          </a:p>
          <a:p>
            <a:pPr marL="796925" lvl="2" indent="-334963" eaLnBrk="1" hangingPunct="1"/>
            <a:r>
              <a:rPr lang="en-US" smtClean="0"/>
              <a:t>Autodesk crash reports for your applications</a:t>
            </a:r>
          </a:p>
          <a:p>
            <a:pPr marL="796925" lvl="2" indent="-334963" algn="ctr" eaLnBrk="1" hangingPunct="1">
              <a:buFont typeface="Wingdings" pitchFamily="2" charset="2"/>
              <a:buNone/>
            </a:pPr>
            <a:endParaRPr lang="en-US" sz="1200" smtClean="0"/>
          </a:p>
        </p:txBody>
      </p:sp>
      <p:sp>
        <p:nvSpPr>
          <p:cNvPr id="14340" name="Rectangle 11"/>
          <p:cNvSpPr>
            <a:spLocks noChangeArrowheads="1"/>
          </p:cNvSpPr>
          <p:nvPr/>
        </p:nvSpPr>
        <p:spPr bwMode="auto">
          <a:xfrm rot="10800000">
            <a:off x="7653338" y="5976938"/>
            <a:ext cx="469900" cy="444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12"/>
          <p:cNvSpPr>
            <a:spLocks noChangeArrowheads="1"/>
          </p:cNvSpPr>
          <p:nvPr/>
        </p:nvSpPr>
        <p:spPr bwMode="auto">
          <a:xfrm>
            <a:off x="963613" y="5827713"/>
            <a:ext cx="1739900" cy="50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117475" indent="-3175"/>
            <a:r>
              <a:rPr lang="en-US" b="1"/>
              <a:t>* </a:t>
            </a:r>
            <a:r>
              <a:rPr lang="en-US" sz="900" b="1"/>
              <a:t>All Autodesk employee </a:t>
            </a:r>
            <a:br>
              <a:rPr lang="en-US" sz="900" b="1"/>
            </a:br>
            <a:r>
              <a:rPr lang="en-US" sz="900" b="1"/>
              <a:t>     travel costs included</a:t>
            </a:r>
          </a:p>
        </p:txBody>
      </p:sp>
      <p:sp>
        <p:nvSpPr>
          <p:cNvPr id="14342" name="Rectangle 13"/>
          <p:cNvSpPr>
            <a:spLocks noGrp="1" noChangeArrowheads="1"/>
          </p:cNvSpPr>
          <p:nvPr/>
        </p:nvSpPr>
        <p:spPr bwMode="auto">
          <a:xfrm>
            <a:off x="206375" y="255588"/>
            <a:ext cx="7772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ADN Premier Level Member Benefits</a:t>
            </a:r>
          </a:p>
        </p:txBody>
      </p:sp>
      <p:sp>
        <p:nvSpPr>
          <p:cNvPr id="1434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Ideas Realized with ADN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dsk_Template_MS02a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1_Adsk_Template_MS02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117475" marR="0" indent="-3175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5000"/>
          </a:spcAft>
          <a:buClr>
            <a:schemeClr val="tx2"/>
          </a:buClr>
          <a:buSzPct val="80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117475" marR="0" indent="-3175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5000"/>
          </a:spcAft>
          <a:buClr>
            <a:schemeClr val="tx2"/>
          </a:buClr>
          <a:buSzPct val="80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Adsk_Template_MS02a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18888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C3C3"/>
        </a:accent5>
        <a:accent6>
          <a:srgbClr val="D84C00"/>
        </a:accent6>
        <a:hlink>
          <a:srgbClr val="77BB11"/>
        </a:hlink>
        <a:folHlink>
          <a:srgbClr val="00428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3F7F9D58ECE34BA916FD1B6261BBA5" ma:contentTypeVersion="1" ma:contentTypeDescription="Create a new document." ma:contentTypeScope="" ma:versionID="b69edd64e6a9ee4c9dd9ff651484ce1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035f331a7e4dfbc3200520b0a3a1d58a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265B58E-A137-4E59-A4BE-AABF715FEE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2E731D4-F9B4-48B7-8587-07006346F5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D73887-AC74-4E5C-AEBA-BB56107C6DB4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2502</TotalTime>
  <Words>796</Words>
  <Application>Microsoft Office PowerPoint</Application>
  <PresentationFormat>On-screen Show (4:3)</PresentationFormat>
  <Paragraphs>223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1_Adsk_Template_MS02a</vt:lpstr>
      <vt:lpstr>Slide 1</vt:lpstr>
      <vt:lpstr>Autodesk Philosophy</vt:lpstr>
      <vt:lpstr>M&amp;E ADN Sparks program today.</vt:lpstr>
      <vt:lpstr>Products Offered within ADN Sparks Program</vt:lpstr>
      <vt:lpstr>ADN Devtech Global Support Team</vt:lpstr>
      <vt:lpstr>Building Partnerships with ADN Sparks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Questions &amp; Answers  www.autodesk.com/joinadn</vt:lpstr>
    </vt:vector>
  </TitlesOfParts>
  <Manager>Worldwide Marketing</Manager>
  <Company>Autodesk,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Slide: Presentation Name Goes Here and May Wrap to Three Lines</dc:title>
  <dc:creator>tiernem</dc:creator>
  <cp:lastModifiedBy>cyrille</cp:lastModifiedBy>
  <cp:revision>105</cp:revision>
  <dcterms:created xsi:type="dcterms:W3CDTF">2005-04-21T16:03:18Z</dcterms:created>
  <dcterms:modified xsi:type="dcterms:W3CDTF">2009-05-04T10:14:05Z</dcterms:modified>
</cp:coreProperties>
</file>